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0" r:id="rId5"/>
    <p:sldId id="282" r:id="rId6"/>
    <p:sldId id="258" r:id="rId7"/>
    <p:sldId id="283" r:id="rId8"/>
    <p:sldId id="285" r:id="rId9"/>
    <p:sldId id="284" r:id="rId10"/>
    <p:sldId id="286" r:id="rId11"/>
    <p:sldId id="281" r:id="rId12"/>
    <p:sldId id="261" r:id="rId13"/>
    <p:sldId id="262" r:id="rId14"/>
    <p:sldId id="260" r:id="rId15"/>
    <p:sldId id="274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03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67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60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29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3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41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4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09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8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74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9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6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11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4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9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5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1AD5-AB9B-404C-801D-06D3C996D0D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944E8-FDE7-4C9A-A14B-F42C5F96C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1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92D9CD-1DEB-43F8-A3F7-55DDBB306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288" y="781050"/>
            <a:ext cx="8915399" cy="2262781"/>
          </a:xfrm>
        </p:spPr>
        <p:txBody>
          <a:bodyPr>
            <a:normAutofit/>
          </a:bodyPr>
          <a:lstStyle/>
          <a:p>
            <a:r>
              <a:rPr lang="en-US" altLang="zh-TW" sz="5400" dirty="0"/>
              <a:t>114</a:t>
            </a:r>
            <a:r>
              <a:rPr lang="zh-TW" altLang="en-US" sz="5400" dirty="0"/>
              <a:t>學年度五專優先免試入學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7965B9-2551-4036-A799-138F81CF9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288" y="3043829"/>
            <a:ext cx="8915399" cy="3442696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永康國中校內報名說明會</a:t>
            </a:r>
            <a:endParaRPr lang="en-US" altLang="zh-TW" sz="4400" dirty="0"/>
          </a:p>
          <a:p>
            <a:endParaRPr lang="en-US" altLang="zh-TW" sz="4400" dirty="0"/>
          </a:p>
          <a:p>
            <a:r>
              <a:rPr lang="zh-TW" altLang="en-US" sz="4000" dirty="0">
                <a:solidFill>
                  <a:srgbClr val="FF0000"/>
                </a:solidFill>
              </a:rPr>
              <a:t>請先領取個人報名資料檢核表</a:t>
            </a:r>
            <a:endParaRPr lang="en-US" altLang="zh-TW" sz="4000" dirty="0">
              <a:solidFill>
                <a:srgbClr val="FF0000"/>
              </a:solidFill>
            </a:endParaRPr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9815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FB27CC-696B-488C-BAC3-0E81CDE0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1CBFD0-27FF-40BF-8C67-C055B28E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5" y="1273906"/>
            <a:ext cx="11521820" cy="47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FDC35-DBF5-4B66-9AEB-9E9E8FCA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j-cs"/>
              </a:rPr>
              <a:t>5/19(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j-cs"/>
              </a:rPr>
              <a:t>一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j-cs"/>
              </a:rPr>
              <a:t>)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B2B6533-3C69-47A3-ADB4-F749FCE8C4B4}"/>
              </a:ext>
            </a:extLst>
          </p:cNvPr>
          <p:cNvSpPr txBox="1"/>
          <p:nvPr/>
        </p:nvSpPr>
        <p:spPr>
          <a:xfrm>
            <a:off x="2269067" y="1824440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/>
              <a:t>中午過後，透過導師發放優先免試報名表與證明文件黏貼表</a:t>
            </a:r>
          </a:p>
        </p:txBody>
      </p:sp>
    </p:spTree>
    <p:extLst>
      <p:ext uri="{BB962C8B-B14F-4D97-AF65-F5344CB8AC3E}">
        <p14:creationId xmlns:p14="http://schemas.microsoft.com/office/powerpoint/2010/main" val="346943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FA8C4-F10B-49F0-AFD5-C3138A48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974"/>
            <a:ext cx="5958945" cy="69184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五專優先免試入學報名表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altLang="zh-TW" dirty="0">
                <a:solidFill>
                  <a:srgbClr val="FF0000"/>
                </a:solidFill>
              </a:rPr>
              <a:t>5/19</a:t>
            </a:r>
            <a:r>
              <a:rPr lang="zh-TW" altLang="en-US" dirty="0">
                <a:solidFill>
                  <a:srgbClr val="FF0000"/>
                </a:solidFill>
              </a:rPr>
              <a:t>發，</a:t>
            </a:r>
            <a:r>
              <a:rPr lang="en-US" altLang="zh-TW" dirty="0">
                <a:solidFill>
                  <a:srgbClr val="FF0000"/>
                </a:solidFill>
              </a:rPr>
              <a:t>5/20</a:t>
            </a:r>
            <a:r>
              <a:rPr lang="zh-TW" altLang="en-US" dirty="0">
                <a:solidFill>
                  <a:srgbClr val="FF0000"/>
                </a:solidFill>
              </a:rPr>
              <a:t>繳回）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DBB00C-E877-42D9-BCB2-AE0FD968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1140823"/>
            <a:ext cx="6449786" cy="538380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</a:rPr>
              <a:t>準備身分證正面影本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</a:rPr>
              <a:t>（或健保卡影本，戶口名簿影本）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/>
              <a:t>報名身分：</a:t>
            </a:r>
          </a:p>
          <a:p>
            <a:pPr lvl="1">
              <a:spcBef>
                <a:spcPts val="600"/>
              </a:spcBef>
            </a:pPr>
            <a:r>
              <a:rPr lang="en-US" altLang="zh-TW" sz="2000" dirty="0"/>
              <a:t>(</a:t>
            </a:r>
            <a:r>
              <a:rPr lang="zh-TW" altLang="en-US" sz="2000" dirty="0"/>
              <a:t>白色紙</a:t>
            </a:r>
            <a:r>
              <a:rPr lang="en-US" altLang="zh-TW" sz="200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0</a:t>
            </a:r>
            <a:r>
              <a:rPr lang="zh-TW" altLang="en-US" sz="1800" dirty="0"/>
              <a:t>一般生</a:t>
            </a:r>
          </a:p>
          <a:p>
            <a:pPr lvl="1">
              <a:spcBef>
                <a:spcPts val="600"/>
              </a:spcBef>
            </a:pPr>
            <a:r>
              <a:rPr lang="en-US" altLang="zh-TW" sz="2000" dirty="0"/>
              <a:t>(</a:t>
            </a:r>
            <a:r>
              <a:rPr lang="zh-TW" altLang="en-US" sz="2000" dirty="0"/>
              <a:t>黃色紙</a:t>
            </a:r>
            <a:r>
              <a:rPr lang="en-US" altLang="zh-TW" sz="200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1</a:t>
            </a:r>
            <a:r>
              <a:rPr lang="zh-TW" altLang="en-US" sz="1800" dirty="0"/>
              <a:t>原住民生</a:t>
            </a:r>
            <a:r>
              <a:rPr lang="en-US" altLang="zh-TW" sz="1800" dirty="0"/>
              <a:t>-</a:t>
            </a:r>
            <a:r>
              <a:rPr lang="zh-TW" altLang="en-US" sz="1800" dirty="0"/>
              <a:t>未持有原住民文化及語言能力證明者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2</a:t>
            </a:r>
            <a:r>
              <a:rPr lang="zh-TW" altLang="en-US" sz="1800" dirty="0"/>
              <a:t>原住民生</a:t>
            </a:r>
            <a:r>
              <a:rPr lang="en-US" altLang="zh-TW" sz="1800" dirty="0"/>
              <a:t>-</a:t>
            </a:r>
            <a:r>
              <a:rPr lang="zh-TW" altLang="en-US" sz="1800" dirty="0"/>
              <a:t>持有原住民文化及語言能力證明者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3</a:t>
            </a:r>
            <a:r>
              <a:rPr lang="zh-TW" altLang="en-US" sz="1800" dirty="0"/>
              <a:t>境外</a:t>
            </a:r>
            <a:r>
              <a:rPr lang="en-US" altLang="zh-TW" sz="1800" dirty="0"/>
              <a:t>-</a:t>
            </a:r>
            <a:r>
              <a:rPr lang="zh-TW" altLang="en-US" sz="1800" dirty="0"/>
              <a:t>來臺就讀未滿一學</a:t>
            </a:r>
            <a:r>
              <a:rPr lang="en-US" altLang="zh-TW" sz="1800" dirty="0"/>
              <a:t>/</a:t>
            </a:r>
            <a:r>
              <a:rPr lang="zh-TW" altLang="en-US" sz="1800" dirty="0"/>
              <a:t>者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4</a:t>
            </a:r>
            <a:r>
              <a:rPr lang="zh-TW" altLang="en-US" sz="1800" dirty="0"/>
              <a:t>境外</a:t>
            </a:r>
            <a:r>
              <a:rPr lang="en-US" altLang="zh-TW" sz="1800" dirty="0"/>
              <a:t>-</a:t>
            </a:r>
            <a:r>
              <a:rPr lang="zh-TW" altLang="en-US" sz="1800" dirty="0"/>
              <a:t>來臺就讀一學</a:t>
            </a:r>
            <a:r>
              <a:rPr lang="en-US" altLang="zh-TW" sz="1800" dirty="0"/>
              <a:t>/</a:t>
            </a:r>
            <a:r>
              <a:rPr lang="zh-TW" altLang="en-US" sz="1800" dirty="0"/>
              <a:t>以上未滿二學</a:t>
            </a:r>
            <a:r>
              <a:rPr lang="en-US" altLang="zh-TW" sz="1800" dirty="0"/>
              <a:t>/</a:t>
            </a:r>
            <a:r>
              <a:rPr lang="zh-TW" altLang="en-US" sz="1800" dirty="0"/>
              <a:t>者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5</a:t>
            </a:r>
            <a:r>
              <a:rPr lang="zh-TW" altLang="en-US" sz="1800" dirty="0"/>
              <a:t>境外</a:t>
            </a:r>
            <a:r>
              <a:rPr lang="en-US" altLang="zh-TW" sz="1800" dirty="0"/>
              <a:t>-</a:t>
            </a:r>
            <a:r>
              <a:rPr lang="zh-TW" altLang="en-US" sz="1800" dirty="0"/>
              <a:t>來臺就讀二學</a:t>
            </a:r>
            <a:r>
              <a:rPr lang="en-US" altLang="zh-TW" sz="1800" dirty="0"/>
              <a:t>/</a:t>
            </a:r>
            <a:r>
              <a:rPr lang="zh-TW" altLang="en-US" sz="1800" dirty="0"/>
              <a:t>以上未滿三學</a:t>
            </a:r>
            <a:r>
              <a:rPr lang="en-US" altLang="zh-TW" sz="1800" dirty="0"/>
              <a:t>/</a:t>
            </a:r>
            <a:r>
              <a:rPr lang="zh-TW" altLang="en-US" sz="1800" dirty="0"/>
              <a:t>者</a:t>
            </a:r>
          </a:p>
          <a:p>
            <a:pPr lvl="2">
              <a:spcBef>
                <a:spcPts val="600"/>
              </a:spcBef>
            </a:pPr>
            <a:r>
              <a:rPr lang="en-US" altLang="zh-TW" sz="1800" dirty="0"/>
              <a:t>10</a:t>
            </a:r>
            <a:r>
              <a:rPr lang="zh-TW" altLang="en-US" sz="1800" dirty="0"/>
              <a:t>身心障礙生</a:t>
            </a:r>
          </a:p>
          <a:p>
            <a:pPr>
              <a:spcBef>
                <a:spcPts val="600"/>
              </a:spcBef>
            </a:pPr>
            <a:r>
              <a:rPr lang="zh-TW" altLang="en-US" sz="2400" dirty="0"/>
              <a:t>簽名方式同免試入學：</a:t>
            </a:r>
            <a:endParaRPr lang="en-US" altLang="zh-TW" sz="2400" dirty="0"/>
          </a:p>
          <a:p>
            <a:pPr lvl="1">
              <a:spcBef>
                <a:spcPts val="600"/>
              </a:spcBef>
            </a:pPr>
            <a:r>
              <a:rPr lang="zh-TW" altLang="en-US" sz="2000" dirty="0"/>
              <a:t>簽名有塗改部分請用印章確認。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967E85-46AE-4563-8E60-22CE863F6E8F}"/>
              </a:ext>
            </a:extLst>
          </p:cNvPr>
          <p:cNvPicPr/>
          <p:nvPr/>
        </p:nvPicPr>
        <p:blipFill rotWithShape="1">
          <a:blip r:embed="rId2"/>
          <a:srcRect l="2975" t="2504" r="2209" b="3299"/>
          <a:stretch/>
        </p:blipFill>
        <p:spPr>
          <a:xfrm>
            <a:off x="7402286" y="296090"/>
            <a:ext cx="4441371" cy="63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A41CC-3FB7-4D41-A79F-1DB845F0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734" y="552451"/>
            <a:ext cx="5748866" cy="1046161"/>
          </a:xfrm>
        </p:spPr>
        <p:txBody>
          <a:bodyPr>
            <a:normAutofit fontScale="90000"/>
          </a:bodyPr>
          <a:lstStyle/>
          <a:p>
            <a:r>
              <a:rPr lang="zh-TW" altLang="en-US" sz="2400" dirty="0"/>
              <a:t>五專優先免試入學報名表</a:t>
            </a:r>
            <a:br>
              <a:rPr lang="en-US" altLang="zh-TW" sz="2400" dirty="0"/>
            </a:br>
            <a:r>
              <a:rPr lang="zh-TW" altLang="en-US" sz="2400" dirty="0">
                <a:solidFill>
                  <a:srgbClr val="FF0000"/>
                </a:solidFill>
              </a:rPr>
              <a:t>（</a:t>
            </a:r>
            <a:r>
              <a:rPr lang="en-US" altLang="zh-TW" sz="2400" dirty="0">
                <a:solidFill>
                  <a:srgbClr val="FF0000"/>
                </a:solidFill>
              </a:rPr>
              <a:t>5/19</a:t>
            </a:r>
            <a:r>
              <a:rPr lang="zh-TW" altLang="en-US" sz="2400" dirty="0">
                <a:solidFill>
                  <a:srgbClr val="FF0000"/>
                </a:solidFill>
              </a:rPr>
              <a:t>發，</a:t>
            </a:r>
            <a:r>
              <a:rPr lang="en-US" altLang="zh-TW" sz="2400" dirty="0">
                <a:solidFill>
                  <a:srgbClr val="FF0000"/>
                </a:solidFill>
              </a:rPr>
              <a:t>5/20</a:t>
            </a:r>
            <a:r>
              <a:rPr lang="zh-TW" altLang="en-US" sz="2400" dirty="0">
                <a:solidFill>
                  <a:srgbClr val="FF0000"/>
                </a:solidFill>
              </a:rPr>
              <a:t>繳回）</a:t>
            </a:r>
            <a:br>
              <a:rPr lang="en-US" altLang="zh-TW" sz="2400" dirty="0">
                <a:solidFill>
                  <a:srgbClr val="FF0000"/>
                </a:solidFill>
              </a:rPr>
            </a:b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EA3753-648D-493C-9A30-96FFC380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1303866"/>
            <a:ext cx="5561648" cy="5001683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集體報名學生</a:t>
            </a:r>
            <a:endParaRPr lang="en-US" altLang="zh-TW" sz="2000" b="1" dirty="0"/>
          </a:p>
          <a:p>
            <a:pPr lvl="1"/>
            <a:r>
              <a:rPr lang="zh-TW" altLang="en-US" sz="1600" dirty="0">
                <a:solidFill>
                  <a:srgbClr val="FF0000"/>
                </a:solidFill>
              </a:rPr>
              <a:t>（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zh-TW" altLang="en-US" sz="1600" dirty="0">
                <a:solidFill>
                  <a:srgbClr val="FF0000"/>
                </a:solidFill>
              </a:rPr>
              <a:t>）、（</a:t>
            </a:r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r>
              <a:rPr lang="zh-TW" altLang="en-US" sz="1600" dirty="0">
                <a:solidFill>
                  <a:srgbClr val="FF0000"/>
                </a:solidFill>
              </a:rPr>
              <a:t>）項免準備，直接打勾即可。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marL="914400" lvl="1" indent="-457200"/>
            <a:r>
              <a:rPr lang="zh-TW" altLang="en-US" sz="1600" dirty="0">
                <a:solidFill>
                  <a:srgbClr val="FF0000"/>
                </a:solidFill>
              </a:rPr>
              <a:t>（</a:t>
            </a:r>
            <a:r>
              <a:rPr lang="en-US" altLang="zh-TW" sz="1600" dirty="0">
                <a:solidFill>
                  <a:srgbClr val="FF0000"/>
                </a:solidFill>
              </a:rPr>
              <a:t>3</a:t>
            </a:r>
            <a:r>
              <a:rPr lang="zh-TW" altLang="en-US" sz="1600" dirty="0">
                <a:solidFill>
                  <a:srgbClr val="FF0000"/>
                </a:solidFill>
              </a:rPr>
              <a:t>）項依照報名身分準備影本。學期初有繳交者可向註冊組影印。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lvl="1"/>
            <a:r>
              <a:rPr lang="zh-TW" altLang="en-US" sz="1600" dirty="0">
                <a:solidFill>
                  <a:srgbClr val="FF0000"/>
                </a:solidFill>
              </a:rPr>
              <a:t>（</a:t>
            </a:r>
            <a:r>
              <a:rPr lang="en-US" altLang="zh-TW" sz="1600" dirty="0">
                <a:solidFill>
                  <a:srgbClr val="FF0000"/>
                </a:solidFill>
              </a:rPr>
              <a:t>4</a:t>
            </a:r>
            <a:r>
              <a:rPr lang="zh-TW" altLang="en-US" sz="1600" dirty="0">
                <a:solidFill>
                  <a:srgbClr val="FF0000"/>
                </a:solidFill>
              </a:rPr>
              <a:t>）註冊組同報名表一併發給報名學生。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lvl="1"/>
            <a:r>
              <a:rPr lang="zh-TW" altLang="en-US" sz="1600" dirty="0">
                <a:solidFill>
                  <a:schemeClr val="tx1"/>
                </a:solidFill>
              </a:rPr>
              <a:t>（</a:t>
            </a:r>
            <a:r>
              <a:rPr lang="en-US" altLang="zh-TW" sz="1600" dirty="0">
                <a:solidFill>
                  <a:schemeClr val="tx1"/>
                </a:solidFill>
              </a:rPr>
              <a:t>5</a:t>
            </a:r>
            <a:r>
              <a:rPr lang="zh-TW" altLang="en-US" sz="1600" dirty="0">
                <a:solidFill>
                  <a:schemeClr val="tx1"/>
                </a:solidFill>
              </a:rPr>
              <a:t>）依照報名身分準備影本。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lvl="1"/>
            <a:r>
              <a:rPr lang="zh-TW" altLang="en-US" sz="1600" dirty="0">
                <a:solidFill>
                  <a:schemeClr val="tx1"/>
                </a:solidFill>
              </a:rPr>
              <a:t>（</a:t>
            </a:r>
            <a:r>
              <a:rPr lang="en-US" altLang="zh-TW" sz="1600" dirty="0">
                <a:solidFill>
                  <a:schemeClr val="tx1"/>
                </a:solidFill>
              </a:rPr>
              <a:t>6</a:t>
            </a:r>
            <a:r>
              <a:rPr lang="zh-TW" altLang="en-US" sz="1600" dirty="0">
                <a:solidFill>
                  <a:schemeClr val="tx1"/>
                </a:solidFill>
              </a:rPr>
              <a:t>）競賽成績證明。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lvl="1"/>
            <a:r>
              <a:rPr lang="zh-TW" altLang="en-US" sz="1600" dirty="0">
                <a:solidFill>
                  <a:schemeClr val="tx1"/>
                </a:solidFill>
              </a:rPr>
              <a:t>（</a:t>
            </a:r>
            <a:r>
              <a:rPr lang="en-US" altLang="zh-TW" sz="1600" dirty="0">
                <a:solidFill>
                  <a:schemeClr val="tx1"/>
                </a:solidFill>
              </a:rPr>
              <a:t>7</a:t>
            </a:r>
            <a:r>
              <a:rPr lang="zh-TW" altLang="en-US" sz="1600" dirty="0">
                <a:solidFill>
                  <a:schemeClr val="tx1"/>
                </a:solidFill>
              </a:rPr>
              <a:t>）競賽成績證明。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en-US" altLang="zh-TW" sz="1800" dirty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D5A2A9-3F12-49E2-B1CA-4285794FBDEC}"/>
              </a:ext>
            </a:extLst>
          </p:cNvPr>
          <p:cNvPicPr/>
          <p:nvPr/>
        </p:nvPicPr>
        <p:blipFill rotWithShape="1">
          <a:blip r:embed="rId2"/>
          <a:srcRect l="187" t="2134" r="-187" b="4398"/>
          <a:stretch/>
        </p:blipFill>
        <p:spPr>
          <a:xfrm>
            <a:off x="6638607" y="0"/>
            <a:ext cx="510603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DED3C3-4481-4E20-A379-933D0A53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25" y="518160"/>
            <a:ext cx="4287142" cy="657497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積分證明單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altLang="zh-TW" dirty="0">
                <a:solidFill>
                  <a:srgbClr val="FF0000"/>
                </a:solidFill>
              </a:rPr>
              <a:t>5/19</a:t>
            </a:r>
            <a:r>
              <a:rPr lang="zh-TW" altLang="en-US" dirty="0">
                <a:solidFill>
                  <a:srgbClr val="FF0000"/>
                </a:solidFill>
              </a:rPr>
              <a:t>發，</a:t>
            </a:r>
            <a:r>
              <a:rPr lang="en-US" altLang="zh-TW" dirty="0">
                <a:solidFill>
                  <a:srgbClr val="FF0000"/>
                </a:solidFill>
              </a:rPr>
              <a:t>5/20</a:t>
            </a:r>
            <a:r>
              <a:rPr lang="zh-TW" altLang="en-US" dirty="0">
                <a:solidFill>
                  <a:srgbClr val="FF0000"/>
                </a:solidFill>
              </a:rPr>
              <a:t>繳回）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DAF505-94D6-4DAB-9D08-FABBF6F8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8724" y="1175657"/>
            <a:ext cx="4507276" cy="469333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確認分數正確：</a:t>
            </a:r>
            <a:endParaRPr lang="en-US" altLang="zh-TW" sz="2400" dirty="0"/>
          </a:p>
          <a:p>
            <a:pPr lvl="1"/>
            <a:r>
              <a:rPr lang="zh-TW" altLang="en-US" sz="2000" dirty="0">
                <a:highlight>
                  <a:srgbClr val="FFFF00"/>
                </a:highlight>
              </a:rPr>
              <a:t>浮貼</a:t>
            </a:r>
            <a:r>
              <a:rPr lang="zh-TW" altLang="en-US" sz="2000" dirty="0"/>
              <a:t>於（相關證明文件黏貼表）</a:t>
            </a:r>
            <a:endParaRPr lang="en-US" altLang="zh-TW" sz="2000" dirty="0"/>
          </a:p>
          <a:p>
            <a:r>
              <a:rPr lang="zh-TW" altLang="en-US" sz="2400" dirty="0"/>
              <a:t>競賽分數：</a:t>
            </a:r>
            <a:endParaRPr lang="en-US" altLang="zh-TW" sz="2400" dirty="0"/>
          </a:p>
          <a:p>
            <a:pPr lvl="1"/>
            <a:r>
              <a:rPr lang="zh-TW" altLang="en-US" sz="2000" dirty="0"/>
              <a:t>提供正本查驗，影本浮貼於（相關證明文件黏貼表）。</a:t>
            </a:r>
            <a:endParaRPr lang="en-US" altLang="zh-TW" sz="2000" dirty="0"/>
          </a:p>
          <a:p>
            <a:r>
              <a:rPr lang="zh-TW" altLang="en-US" sz="2400" dirty="0"/>
              <a:t>弱勢身分：</a:t>
            </a:r>
            <a:endParaRPr lang="en-US" altLang="zh-TW" sz="2400" dirty="0"/>
          </a:p>
          <a:p>
            <a:pPr lvl="1"/>
            <a:r>
              <a:rPr lang="zh-TW" altLang="en-US" sz="2000" dirty="0"/>
              <a:t>具二種身分者擇一提供，正本查驗，影本浮貼於（相關證明文件黏貼表）。</a:t>
            </a:r>
          </a:p>
          <a:p>
            <a:r>
              <a:rPr lang="zh-TW" altLang="en-US" sz="2400" dirty="0"/>
              <a:t>均衡學習：</a:t>
            </a:r>
            <a:endParaRPr lang="en-US" altLang="zh-TW" sz="2400" dirty="0"/>
          </a:p>
          <a:p>
            <a:pPr lvl="1"/>
            <a:r>
              <a:rPr lang="zh-TW" altLang="en-US" sz="2000" dirty="0"/>
              <a:t>分數由學校匯入，免提供成績單。</a:t>
            </a:r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B73166F-23B7-4839-94ED-F6A44606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302" y="699478"/>
            <a:ext cx="5854011" cy="5353538"/>
          </a:xfrm>
        </p:spPr>
      </p:pic>
    </p:spTree>
    <p:extLst>
      <p:ext uri="{BB962C8B-B14F-4D97-AF65-F5344CB8AC3E}">
        <p14:creationId xmlns:p14="http://schemas.microsoft.com/office/powerpoint/2010/main" val="204656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115087-612C-4E8F-AEB0-72EC596B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28804"/>
            <a:ext cx="8911687" cy="1280890"/>
          </a:xfrm>
        </p:spPr>
        <p:txBody>
          <a:bodyPr/>
          <a:lstStyle/>
          <a:p>
            <a:r>
              <a:rPr lang="zh-TW" altLang="en-US" dirty="0"/>
              <a:t>如何勾選證明文件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D90B4D-5BA9-431C-9EF8-24840C0A0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BE295C-A055-4D6E-9AF3-F64EE3F2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23" y="1809694"/>
            <a:ext cx="11243255" cy="45849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53BA17-ADD4-4D6F-A348-CC8D31977003}"/>
              </a:ext>
            </a:extLst>
          </p:cNvPr>
          <p:cNvSpPr/>
          <p:nvPr/>
        </p:nvSpPr>
        <p:spPr>
          <a:xfrm>
            <a:off x="7046912" y="2723947"/>
            <a:ext cx="683395" cy="3485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23AF36C-053E-4B8A-B421-40A8894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9" y="79549"/>
            <a:ext cx="2836059" cy="25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87056-9103-47F1-B300-1A126643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0" y="567184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5/20(</a:t>
            </a:r>
            <a:r>
              <a:rPr lang="zh-TW" altLang="en-US" sz="4400" dirty="0">
                <a:solidFill>
                  <a:srgbClr val="FF0000"/>
                </a:solidFill>
              </a:rPr>
              <a:t>二</a:t>
            </a:r>
            <a:r>
              <a:rPr lang="en-US" altLang="zh-TW" sz="4400" dirty="0">
                <a:solidFill>
                  <a:srgbClr val="FF0000"/>
                </a:solidFill>
              </a:rPr>
              <a:t>)</a:t>
            </a:r>
            <a:r>
              <a:rPr lang="zh-TW" altLang="en-US" sz="4400" dirty="0">
                <a:solidFill>
                  <a:srgbClr val="FF0000"/>
                </a:solidFill>
              </a:rPr>
              <a:t>報名表繳回註冊組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66012E-BDDE-4436-8059-85C00A4D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1495425"/>
            <a:ext cx="10085387" cy="441579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身分證明：身分證正面影本，或健保</a:t>
            </a:r>
            <a:r>
              <a:rPr lang="en-US" altLang="zh-TW" sz="2000" dirty="0"/>
              <a:t>IC</a:t>
            </a:r>
            <a:r>
              <a:rPr lang="zh-TW" altLang="en-US" sz="2000" dirty="0"/>
              <a:t>卡，或戶口名簿影本</a:t>
            </a:r>
            <a:r>
              <a:rPr lang="en-US" altLang="zh-TW" sz="2000" dirty="0"/>
              <a:t>(</a:t>
            </a:r>
            <a:r>
              <a:rPr lang="zh-TW" altLang="en-US" sz="2000" dirty="0"/>
              <a:t>黏貼於背面其他欄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r>
              <a:rPr lang="zh-TW" altLang="en-US" sz="2000" dirty="0">
                <a:highlight>
                  <a:srgbClr val="FFFF00"/>
                </a:highlight>
              </a:rPr>
              <a:t>原住民：免附；具族語認證者檢附影本。</a:t>
            </a:r>
            <a:endParaRPr lang="en-US" altLang="zh-TW" sz="2000" dirty="0">
              <a:highlight>
                <a:srgbClr val="FFFF00"/>
              </a:highlight>
            </a:endParaRPr>
          </a:p>
          <a:p>
            <a:r>
              <a:rPr lang="zh-TW" altLang="en-US" sz="2000" dirty="0">
                <a:highlight>
                  <a:srgbClr val="FFFF00"/>
                </a:highlight>
              </a:rPr>
              <a:t>身心障礙生：身心障礙証明</a:t>
            </a:r>
            <a:r>
              <a:rPr lang="en-US" altLang="zh-TW" sz="2000" dirty="0">
                <a:highlight>
                  <a:srgbClr val="FFFF00"/>
                </a:highlight>
              </a:rPr>
              <a:t>(</a:t>
            </a:r>
            <a:r>
              <a:rPr lang="zh-TW" altLang="en-US" sz="2000" dirty="0">
                <a:highlight>
                  <a:srgbClr val="FFFF00"/>
                </a:highlight>
              </a:rPr>
              <a:t>手冊</a:t>
            </a:r>
            <a:r>
              <a:rPr lang="en-US" altLang="zh-TW" sz="2000" dirty="0">
                <a:highlight>
                  <a:srgbClr val="FFFF00"/>
                </a:highlight>
              </a:rPr>
              <a:t>)</a:t>
            </a:r>
            <a:r>
              <a:rPr lang="zh-TW" altLang="en-US" sz="2000" dirty="0">
                <a:highlight>
                  <a:srgbClr val="FFFF00"/>
                </a:highlight>
              </a:rPr>
              <a:t>影本</a:t>
            </a:r>
            <a:endParaRPr lang="en-US" altLang="zh-TW" sz="2000" dirty="0">
              <a:highlight>
                <a:srgbClr val="FFFF00"/>
              </a:highlight>
            </a:endParaRPr>
          </a:p>
          <a:p>
            <a:r>
              <a:rPr lang="zh-TW" altLang="en-US" sz="2000" dirty="0">
                <a:highlight>
                  <a:srgbClr val="FFFF00"/>
                </a:highlight>
              </a:rPr>
              <a:t>以下身分：蒙藏生、僑生、退伍軍人、政府派赴國外工作人員子女、境外優秀科技人才子女等，應繳證明文件。</a:t>
            </a:r>
            <a:endParaRPr lang="en-US" altLang="zh-TW" sz="2000" dirty="0">
              <a:highlight>
                <a:srgbClr val="FFFF00"/>
              </a:highlight>
            </a:endParaRPr>
          </a:p>
          <a:p>
            <a:r>
              <a:rPr lang="zh-TW" altLang="en-US" sz="2000" dirty="0"/>
              <a:t>弱勢身分：低收、中低收、直系血親尊親支領失業給付、特殊境遇家庭。</a:t>
            </a:r>
            <a:r>
              <a:rPr lang="en-US" altLang="zh-TW" sz="2000" dirty="0"/>
              <a:t>(</a:t>
            </a:r>
            <a:r>
              <a:rPr lang="zh-TW" altLang="en-US" sz="2000" dirty="0"/>
              <a:t>檢附影本</a:t>
            </a:r>
            <a:r>
              <a:rPr lang="en-US" altLang="zh-TW" sz="2000" dirty="0"/>
              <a:t>)</a:t>
            </a:r>
          </a:p>
          <a:p>
            <a:r>
              <a:rPr lang="zh-TW" altLang="en-US" sz="2000" b="1" dirty="0">
                <a:solidFill>
                  <a:srgbClr val="FF0000"/>
                </a:solidFill>
              </a:rPr>
              <a:t>競賽獎狀影本：備正本與影本請校內承辦人核章、處室蓋及「與正本相符」章。</a:t>
            </a:r>
          </a:p>
          <a:p>
            <a:endParaRPr lang="zh-TW" altLang="en-US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713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E1D4EA-F5EE-43ED-BC6E-595136D0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8940"/>
          </a:xfrm>
        </p:spPr>
        <p:txBody>
          <a:bodyPr/>
          <a:lstStyle/>
          <a:p>
            <a:r>
              <a:rPr lang="zh-TW" altLang="en-US" dirty="0"/>
              <a:t>五專優免免試生查詢系統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FE72DA-05B6-4C36-B40B-4CAB6B29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257300"/>
            <a:ext cx="10390187" cy="51816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查詢免試生報名收件狀況</a:t>
            </a:r>
          </a:p>
          <a:p>
            <a:pPr marL="0" indent="0">
              <a:buNone/>
            </a:pPr>
            <a:r>
              <a:rPr lang="en-US" altLang="zh-TW" sz="2000" dirty="0"/>
              <a:t>	114/5/27(</a:t>
            </a:r>
            <a:r>
              <a:rPr lang="zh-TW" altLang="en-US" sz="2000" dirty="0"/>
              <a:t>二</a:t>
            </a:r>
            <a:r>
              <a:rPr lang="en-US" altLang="zh-TW" sz="2000" dirty="0"/>
              <a:t>)10</a:t>
            </a:r>
            <a:r>
              <a:rPr lang="zh-TW" altLang="en-US" sz="2000" dirty="0"/>
              <a:t>：</a:t>
            </a:r>
            <a:r>
              <a:rPr lang="en-US" altLang="zh-TW" sz="2000" dirty="0"/>
              <a:t>00</a:t>
            </a:r>
            <a:r>
              <a:rPr lang="zh-TW" altLang="en-US" sz="2000" dirty="0"/>
              <a:t>起至</a:t>
            </a:r>
            <a:r>
              <a:rPr lang="en-US" altLang="zh-TW" sz="2000" dirty="0"/>
              <a:t>114/5/29(</a:t>
            </a:r>
            <a:r>
              <a:rPr lang="zh-TW" altLang="en-US" sz="2000" dirty="0"/>
              <a:t>四</a:t>
            </a:r>
            <a:r>
              <a:rPr lang="en-US" altLang="zh-TW" sz="2000" dirty="0"/>
              <a:t>)17</a:t>
            </a:r>
            <a:r>
              <a:rPr lang="zh-TW" altLang="en-US" sz="2000" dirty="0"/>
              <a:t>：</a:t>
            </a:r>
            <a:r>
              <a:rPr lang="en-US" altLang="zh-TW" sz="2000" dirty="0"/>
              <a:t>00</a:t>
            </a:r>
            <a:r>
              <a:rPr lang="zh-TW" altLang="en-US" sz="2000" dirty="0"/>
              <a:t>止</a:t>
            </a:r>
          </a:p>
          <a:p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五專優免網路選填登記志願系統（練習版）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114/5/28(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)10:00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起至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114/6/4(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)17:00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止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五專優免網路選填登記志願系統（正式版）</a:t>
            </a:r>
            <a:endParaRPr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	114/6/5(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四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)10:00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起至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114/6/9(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一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)17:00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止</a:t>
            </a:r>
            <a:endParaRPr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r>
              <a:rPr lang="zh-TW" altLang="en-US" sz="2000" dirty="0"/>
              <a:t>成績及級距查詢：</a:t>
            </a:r>
            <a:r>
              <a:rPr lang="en-US" altLang="zh-TW" sz="2000" dirty="0"/>
              <a:t>114/6/6(</a:t>
            </a:r>
            <a:r>
              <a:rPr lang="zh-TW" altLang="en-US" sz="2000" dirty="0"/>
              <a:t>五</a:t>
            </a:r>
            <a:r>
              <a:rPr lang="en-US" altLang="zh-TW" sz="2000" dirty="0"/>
              <a:t>)15:00</a:t>
            </a:r>
            <a:r>
              <a:rPr lang="zh-TW" altLang="en-US" sz="2000" dirty="0"/>
              <a:t>起</a:t>
            </a:r>
            <a:endParaRPr lang="en-US" altLang="zh-TW" sz="2000" dirty="0"/>
          </a:p>
          <a:p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分發結果公告：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114/6/13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</a:p>
          <a:p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錄取報到生放棄錄取截止：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114/6/17(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)12:00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止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dirty="0"/>
          </a:p>
          <a:p>
            <a:endParaRPr lang="zh-TW" altLang="en-US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608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3C892-2713-4C07-ACDD-C8314A35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0735"/>
            <a:ext cx="8911687" cy="1280890"/>
          </a:xfrm>
        </p:spPr>
        <p:txBody>
          <a:bodyPr/>
          <a:lstStyle/>
          <a:p>
            <a:r>
              <a:rPr lang="zh-TW" altLang="en-US" dirty="0"/>
              <a:t>報名時程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3C133B-29FC-457F-8468-5356FE32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885825"/>
            <a:ext cx="9675811" cy="57912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5/13(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說明會。發放優免入學報名資料檢核表。</a:t>
            </a:r>
            <a:endParaRPr lang="en-US" altLang="zh-TW" sz="2400" dirty="0"/>
          </a:p>
          <a:p>
            <a:r>
              <a:rPr lang="en-US" altLang="zh-TW" sz="2400" dirty="0"/>
              <a:t>5/13(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資料檢核表無誤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簽名後立刻繳回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dirty="0"/>
              <a:t>                  資料檢核表有誤或需新增競賽成績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zh-TW" altLang="en-US" sz="2400" dirty="0">
                <a:latin typeface="+mj-ea"/>
                <a:ea typeface="+mj-ea"/>
              </a:rPr>
              <a:t>下午立刻找註冊組處理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en-US" altLang="zh-TW" sz="2400" dirty="0"/>
              <a:t>5/19(</a:t>
            </a:r>
            <a:r>
              <a:rPr lang="zh-TW" altLang="en-US" sz="2400" dirty="0"/>
              <a:t>一</a:t>
            </a:r>
            <a:r>
              <a:rPr lang="en-US" altLang="zh-TW" sz="2400" dirty="0"/>
              <a:t>)10:00</a:t>
            </a:r>
            <a:r>
              <a:rPr lang="zh-TW" altLang="en-US" sz="2400" dirty="0"/>
              <a:t>系統開放後，註冊組至系統集體報名。</a:t>
            </a:r>
            <a:endParaRPr lang="en-US" altLang="zh-TW" sz="2400" dirty="0"/>
          </a:p>
          <a:p>
            <a:r>
              <a:rPr lang="en-US" altLang="zh-TW" sz="2400" dirty="0"/>
              <a:t>5/19(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導師協助發放套印好的報名表與證明文件黏貼表。</a:t>
            </a:r>
            <a:endParaRPr lang="en-US" altLang="zh-TW" sz="2400" dirty="0"/>
          </a:p>
          <a:p>
            <a:r>
              <a:rPr lang="en-US" altLang="zh-TW" sz="2400" dirty="0"/>
              <a:t>5/20(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報名表簽名繳回並繳交報名費，檢附相關證明文件。</a:t>
            </a:r>
          </a:p>
          <a:p>
            <a:pPr lvl="2"/>
            <a:r>
              <a:rPr lang="zh-TW" altLang="en-US" sz="1800" dirty="0"/>
              <a:t>確認資料皆以黏貼完成。</a:t>
            </a:r>
            <a:r>
              <a:rPr lang="en-US" altLang="zh-TW" sz="1800" dirty="0"/>
              <a:t>(</a:t>
            </a:r>
            <a:r>
              <a:rPr lang="zh-TW" altLang="en-US" sz="1800" dirty="0"/>
              <a:t>經濟弱勢證明影本及優免超額比序積分證明單正本</a:t>
            </a:r>
            <a:r>
              <a:rPr lang="en-US" altLang="zh-TW" sz="1800" dirty="0"/>
              <a:t>)</a:t>
            </a:r>
            <a:endParaRPr lang="zh-TW" altLang="en-US" sz="1800" dirty="0"/>
          </a:p>
          <a:p>
            <a:pPr lvl="2"/>
            <a:r>
              <a:rPr lang="zh-TW" altLang="en-US" sz="1800" dirty="0"/>
              <a:t>確定報名並繳交報名費</a:t>
            </a:r>
          </a:p>
          <a:p>
            <a:pPr lvl="3"/>
            <a:r>
              <a:rPr lang="zh-TW" altLang="en-US" sz="1600" dirty="0"/>
              <a:t>低收入戶</a:t>
            </a:r>
            <a:r>
              <a:rPr lang="en-US" altLang="zh-TW" sz="1600" dirty="0"/>
              <a:t>(0</a:t>
            </a:r>
            <a:r>
              <a:rPr lang="zh-TW" altLang="en-US" sz="1600" dirty="0"/>
              <a:t>元</a:t>
            </a:r>
            <a:r>
              <a:rPr lang="en-US" altLang="zh-TW" sz="1600" dirty="0"/>
              <a:t>)</a:t>
            </a:r>
            <a:r>
              <a:rPr lang="zh-TW" altLang="en-US" sz="1600" dirty="0"/>
              <a:t>中低收入戶</a:t>
            </a:r>
            <a:r>
              <a:rPr lang="en-US" altLang="zh-TW" sz="1600" dirty="0"/>
              <a:t>(120</a:t>
            </a:r>
            <a:r>
              <a:rPr lang="zh-TW" altLang="en-US" sz="1600" dirty="0"/>
              <a:t>元</a:t>
            </a:r>
            <a:r>
              <a:rPr lang="en-US" altLang="zh-TW" sz="1600" dirty="0"/>
              <a:t>)</a:t>
            </a:r>
            <a:r>
              <a:rPr lang="zh-TW" altLang="en-US" sz="1600" dirty="0"/>
              <a:t>失業戶子女</a:t>
            </a:r>
            <a:r>
              <a:rPr lang="en-US" altLang="zh-TW" sz="1600" dirty="0"/>
              <a:t>(0</a:t>
            </a:r>
            <a:r>
              <a:rPr lang="zh-TW" altLang="en-US" sz="1600" dirty="0"/>
              <a:t>元</a:t>
            </a:r>
            <a:r>
              <a:rPr lang="en-US" altLang="zh-TW" sz="1600" dirty="0"/>
              <a:t>)</a:t>
            </a:r>
          </a:p>
          <a:p>
            <a:pPr lvl="3"/>
            <a:r>
              <a:rPr lang="zh-TW" altLang="en-US" sz="1600" dirty="0"/>
              <a:t>一般生及其他</a:t>
            </a:r>
            <a:r>
              <a:rPr lang="en-US" altLang="zh-TW" sz="1600" dirty="0"/>
              <a:t>(300</a:t>
            </a:r>
            <a:r>
              <a:rPr lang="zh-TW" altLang="en-US" sz="1600" dirty="0"/>
              <a:t>元</a:t>
            </a:r>
            <a:r>
              <a:rPr lang="en-US" altLang="zh-TW" sz="1600" dirty="0"/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5/28</a:t>
            </a:r>
            <a:r>
              <a:rPr lang="zh-TW" altLang="en-US" sz="2400" dirty="0">
                <a:solidFill>
                  <a:srgbClr val="FF0000"/>
                </a:solidFill>
              </a:rPr>
              <a:t>五專優先免試入學網路志願選填說明會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5/28~6/4</a:t>
            </a:r>
            <a:r>
              <a:rPr lang="zh-TW" altLang="en-US" sz="2400" dirty="0">
                <a:solidFill>
                  <a:schemeClr val="tx1"/>
                </a:solidFill>
              </a:rPr>
              <a:t>學生上網練習系統操作。</a:t>
            </a:r>
            <a:r>
              <a:rPr lang="en-US" altLang="zh-TW" sz="2400" dirty="0">
                <a:solidFill>
                  <a:srgbClr val="FF0000"/>
                </a:solidFill>
              </a:rPr>
              <a:t>6/5~6/9</a:t>
            </a:r>
            <a:r>
              <a:rPr lang="zh-TW" altLang="en-US" sz="2400" dirty="0">
                <a:solidFill>
                  <a:srgbClr val="FF0000"/>
                </a:solidFill>
              </a:rPr>
              <a:t>正式志願選填。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557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309A14-3EB1-4A75-B168-6D755866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098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報名資料資料檢核表</a:t>
            </a:r>
            <a:r>
              <a:rPr lang="en-US" altLang="zh-TW" dirty="0">
                <a:solidFill>
                  <a:srgbClr val="FF0000"/>
                </a:solidFill>
              </a:rPr>
              <a:t>(5/13</a:t>
            </a:r>
            <a:r>
              <a:rPr lang="zh-TW" altLang="en-US" dirty="0">
                <a:solidFill>
                  <a:srgbClr val="FF0000"/>
                </a:solidFill>
              </a:rPr>
              <a:t>發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6D3CA82E-3B83-4672-8139-8F63D4B9C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809" y="1232704"/>
            <a:ext cx="5297775" cy="5256529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報名身分：</a:t>
            </a:r>
          </a:p>
          <a:p>
            <a:pPr marL="269875" lvl="1"/>
            <a:r>
              <a:rPr lang="en-US" altLang="zh-TW" sz="1800" dirty="0"/>
              <a:t>0.</a:t>
            </a:r>
            <a:r>
              <a:rPr lang="zh-TW" altLang="en-US" sz="1800" dirty="0"/>
              <a:t>一般生</a:t>
            </a:r>
          </a:p>
          <a:p>
            <a:pPr marL="269875" lvl="1"/>
            <a:r>
              <a:rPr lang="en-US" altLang="zh-TW" sz="1800" dirty="0"/>
              <a:t>1.</a:t>
            </a:r>
            <a:r>
              <a:rPr lang="zh-TW" altLang="en-US" sz="1800" dirty="0"/>
              <a:t>原住民生</a:t>
            </a:r>
            <a:r>
              <a:rPr lang="en-US" altLang="zh-TW" sz="1800" dirty="0"/>
              <a:t>-</a:t>
            </a:r>
            <a:r>
              <a:rPr lang="zh-TW" altLang="en-US" sz="1800" dirty="0"/>
              <a:t>未持有原住民文化及語言能力證明者</a:t>
            </a:r>
          </a:p>
          <a:p>
            <a:pPr marL="269875" lvl="1"/>
            <a:r>
              <a:rPr lang="en-US" altLang="zh-TW" sz="1800" dirty="0"/>
              <a:t>2.</a:t>
            </a:r>
            <a:r>
              <a:rPr lang="zh-TW" altLang="en-US" sz="1800" dirty="0"/>
              <a:t>原住民生</a:t>
            </a:r>
            <a:r>
              <a:rPr lang="en-US" altLang="zh-TW" sz="1800" dirty="0"/>
              <a:t>-</a:t>
            </a:r>
            <a:r>
              <a:rPr lang="zh-TW" altLang="en-US" sz="1800" dirty="0"/>
              <a:t>持有原住民文化及語言能力證明者</a:t>
            </a:r>
          </a:p>
          <a:p>
            <a:pPr marL="269875" lvl="1"/>
            <a:r>
              <a:rPr lang="en-US" altLang="zh-TW" sz="1800" dirty="0"/>
              <a:t>3.</a:t>
            </a:r>
            <a:r>
              <a:rPr lang="zh-TW" altLang="en-US" sz="1800" dirty="0"/>
              <a:t>境外</a:t>
            </a:r>
            <a:r>
              <a:rPr lang="en-US" altLang="zh-TW" sz="1800" dirty="0"/>
              <a:t>-</a:t>
            </a:r>
            <a:r>
              <a:rPr lang="zh-TW" altLang="en-US" sz="1800" dirty="0"/>
              <a:t>來臺就讀未滿一學</a:t>
            </a:r>
            <a:r>
              <a:rPr lang="en-US" altLang="zh-TW" sz="1800" dirty="0"/>
              <a:t>/</a:t>
            </a:r>
            <a:r>
              <a:rPr lang="zh-TW" altLang="en-US" sz="1800" dirty="0"/>
              <a:t>者</a:t>
            </a:r>
          </a:p>
          <a:p>
            <a:pPr marL="269875" lvl="1"/>
            <a:r>
              <a:rPr lang="en-US" altLang="zh-TW" sz="1800" dirty="0"/>
              <a:t>4.</a:t>
            </a:r>
            <a:r>
              <a:rPr lang="zh-TW" altLang="en-US" sz="1800" dirty="0"/>
              <a:t>境外</a:t>
            </a:r>
            <a:r>
              <a:rPr lang="en-US" altLang="zh-TW" sz="1800" dirty="0"/>
              <a:t>-</a:t>
            </a:r>
            <a:r>
              <a:rPr lang="zh-TW" altLang="en-US" sz="1800" dirty="0"/>
              <a:t>來臺就讀一學</a:t>
            </a:r>
            <a:r>
              <a:rPr lang="en-US" altLang="zh-TW" sz="1800" dirty="0"/>
              <a:t>/</a:t>
            </a:r>
            <a:r>
              <a:rPr lang="zh-TW" altLang="en-US" sz="1800" dirty="0"/>
              <a:t>以上未滿二學</a:t>
            </a:r>
            <a:r>
              <a:rPr lang="en-US" altLang="zh-TW" sz="1800" dirty="0"/>
              <a:t>/</a:t>
            </a:r>
            <a:r>
              <a:rPr lang="zh-TW" altLang="en-US" sz="1800" dirty="0"/>
              <a:t>者</a:t>
            </a:r>
          </a:p>
          <a:p>
            <a:pPr marL="269875" lvl="1"/>
            <a:r>
              <a:rPr lang="en-US" altLang="zh-TW" sz="1800" dirty="0"/>
              <a:t>5.</a:t>
            </a:r>
            <a:r>
              <a:rPr lang="zh-TW" altLang="en-US" sz="1800" dirty="0"/>
              <a:t>境外</a:t>
            </a:r>
            <a:r>
              <a:rPr lang="en-US" altLang="zh-TW" sz="1800" dirty="0"/>
              <a:t>-</a:t>
            </a:r>
            <a:r>
              <a:rPr lang="zh-TW" altLang="en-US" sz="1800" dirty="0"/>
              <a:t>來臺就讀二學</a:t>
            </a:r>
            <a:r>
              <a:rPr lang="en-US" altLang="zh-TW" sz="1800" dirty="0"/>
              <a:t>/</a:t>
            </a:r>
            <a:r>
              <a:rPr lang="zh-TW" altLang="en-US" sz="1800" dirty="0"/>
              <a:t>以上未滿三學</a:t>
            </a:r>
            <a:r>
              <a:rPr lang="en-US" altLang="zh-TW" sz="1800" dirty="0"/>
              <a:t>/</a:t>
            </a:r>
            <a:r>
              <a:rPr lang="zh-TW" altLang="en-US" sz="1800" dirty="0"/>
              <a:t>者</a:t>
            </a:r>
          </a:p>
          <a:p>
            <a:pPr marL="269875" lvl="1"/>
            <a:r>
              <a:rPr lang="en-US" altLang="zh-TW" sz="1800" dirty="0"/>
              <a:t>10.</a:t>
            </a:r>
            <a:r>
              <a:rPr lang="zh-TW" altLang="en-US" sz="1800" dirty="0"/>
              <a:t>身障生</a:t>
            </a:r>
          </a:p>
          <a:p>
            <a:r>
              <a:rPr lang="zh-TW" altLang="en-US" sz="2000" dirty="0"/>
              <a:t>減免資格：</a:t>
            </a:r>
            <a:endParaRPr lang="en-US" altLang="zh-TW" sz="2000" dirty="0"/>
          </a:p>
          <a:p>
            <a:pPr marL="269875"/>
            <a:r>
              <a:rPr lang="zh-TW" altLang="en-US" sz="1400" dirty="0"/>
              <a:t>低收入戶、中低收入戶、失業戶子女</a:t>
            </a:r>
          </a:p>
          <a:p>
            <a:r>
              <a:rPr lang="zh-TW" altLang="en-US" sz="2000" dirty="0"/>
              <a:t>弱勢身分：</a:t>
            </a:r>
            <a:endParaRPr lang="en-US" altLang="zh-TW" sz="2000" dirty="0"/>
          </a:p>
          <a:p>
            <a:pPr marL="269875"/>
            <a:r>
              <a:rPr lang="zh-TW" altLang="en-US" sz="1400" dirty="0"/>
              <a:t>低收入戶、中低收入戶、失業戶子女、特殊境遇家庭子女。影本浮貼於「相關證明文件黏貼表」</a:t>
            </a:r>
          </a:p>
          <a:p>
            <a:endParaRPr lang="zh-TW" altLang="en-US" sz="20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13FBC48-64B9-4561-AF40-D0E9C1F1E3D0}"/>
              </a:ext>
            </a:extLst>
          </p:cNvPr>
          <p:cNvGrpSpPr/>
          <p:nvPr/>
        </p:nvGrpSpPr>
        <p:grpSpPr>
          <a:xfrm>
            <a:off x="6802140" y="457200"/>
            <a:ext cx="5387679" cy="5665546"/>
            <a:chOff x="410036" y="0"/>
            <a:chExt cx="6092438" cy="487426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68EFFF6-E05A-4450-A271-69A04BF90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1"/>
            <a:stretch/>
          </p:blipFill>
          <p:spPr>
            <a:xfrm>
              <a:off x="410036" y="0"/>
              <a:ext cx="6092438" cy="487426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C4C33A0-04C2-4CE9-A7B6-D022F371F645}"/>
                </a:ext>
              </a:extLst>
            </p:cNvPr>
            <p:cNvSpPr/>
            <p:nvPr/>
          </p:nvSpPr>
          <p:spPr>
            <a:xfrm>
              <a:off x="1541721" y="552893"/>
              <a:ext cx="676275" cy="228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C101C09-F445-466C-8A9D-AE5F32E88EB8}"/>
                </a:ext>
              </a:extLst>
            </p:cNvPr>
            <p:cNvSpPr/>
            <p:nvPr/>
          </p:nvSpPr>
          <p:spPr>
            <a:xfrm>
              <a:off x="4890977" y="839972"/>
              <a:ext cx="819150" cy="7429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4353153-5046-47A8-A6C2-29CC2444CF1F}"/>
                </a:ext>
              </a:extLst>
            </p:cNvPr>
            <p:cNvSpPr/>
            <p:nvPr/>
          </p:nvSpPr>
          <p:spPr>
            <a:xfrm>
              <a:off x="4072270" y="1637414"/>
              <a:ext cx="819150" cy="2095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B5CCAE8-966E-466A-A2C2-E27451B3C294}"/>
                </a:ext>
              </a:extLst>
            </p:cNvPr>
            <p:cNvSpPr/>
            <p:nvPr/>
          </p:nvSpPr>
          <p:spPr>
            <a:xfrm>
              <a:off x="3870251" y="382771"/>
              <a:ext cx="1840097" cy="16480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6D7A746-595F-4B95-917B-54FEF8B0F98B}"/>
                </a:ext>
              </a:extLst>
            </p:cNvPr>
            <p:cNvSpPr/>
            <p:nvPr/>
          </p:nvSpPr>
          <p:spPr>
            <a:xfrm>
              <a:off x="5092995" y="574158"/>
              <a:ext cx="542925" cy="228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413DD7A-113B-46A2-8780-FAA7871C6DD5}"/>
                </a:ext>
              </a:extLst>
            </p:cNvPr>
            <p:cNvSpPr/>
            <p:nvPr/>
          </p:nvSpPr>
          <p:spPr>
            <a:xfrm>
              <a:off x="1541721" y="861237"/>
              <a:ext cx="1495425" cy="1619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ADB2990-9DB0-4394-BDE7-144C2339EBC5}"/>
                </a:ext>
              </a:extLst>
            </p:cNvPr>
            <p:cNvSpPr/>
            <p:nvPr/>
          </p:nvSpPr>
          <p:spPr>
            <a:xfrm>
              <a:off x="1594884" y="1158949"/>
              <a:ext cx="2143125" cy="3714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6B16569-E60E-451D-AA3F-219F9899BB33}"/>
                </a:ext>
              </a:extLst>
            </p:cNvPr>
            <p:cNvSpPr/>
            <p:nvPr/>
          </p:nvSpPr>
          <p:spPr>
            <a:xfrm>
              <a:off x="4678326" y="2115879"/>
              <a:ext cx="1171575" cy="2038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78EAD0F-DA16-48C3-B25E-9AA906370660}"/>
                </a:ext>
              </a:extLst>
            </p:cNvPr>
            <p:cNvSpPr/>
            <p:nvPr/>
          </p:nvSpPr>
          <p:spPr>
            <a:xfrm>
              <a:off x="4359349" y="4391247"/>
              <a:ext cx="2143125" cy="3714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4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91FA5E-2442-467A-9EF2-313090F3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1" y="524934"/>
            <a:ext cx="8889999" cy="1159933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5/13(</a:t>
            </a:r>
            <a:r>
              <a:rPr lang="zh-TW" altLang="en-US" sz="4400" dirty="0">
                <a:solidFill>
                  <a:srgbClr val="FF0000"/>
                </a:solidFill>
              </a:rPr>
              <a:t>二</a:t>
            </a:r>
            <a:r>
              <a:rPr lang="en-US" altLang="zh-TW" sz="4400" dirty="0">
                <a:solidFill>
                  <a:srgbClr val="FF0000"/>
                </a:solidFill>
              </a:rPr>
              <a:t>)</a:t>
            </a:r>
            <a:r>
              <a:rPr lang="zh-TW" altLang="en-US" sz="4400" dirty="0">
                <a:solidFill>
                  <a:srgbClr val="FF0000"/>
                </a:solidFill>
              </a:rPr>
              <a:t>放學前須繳回的資料計有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6297CCD-5291-4A09-B652-549D783BE85C}"/>
              </a:ext>
            </a:extLst>
          </p:cNvPr>
          <p:cNvSpPr txBox="1">
            <a:spLocks/>
          </p:cNvSpPr>
          <p:nvPr/>
        </p:nvSpPr>
        <p:spPr>
          <a:xfrm>
            <a:off x="1168401" y="1540933"/>
            <a:ext cx="9787466" cy="46566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latin typeface="+mn-ea"/>
                <a:ea typeface="+mn-ea"/>
              </a:rPr>
              <a:t>1.</a:t>
            </a:r>
            <a:r>
              <a:rPr lang="zh-TW" altLang="en-US" dirty="0">
                <a:latin typeface="+mn-ea"/>
                <a:ea typeface="+mn-ea"/>
              </a:rPr>
              <a:t>報名資料檢核表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以紅筆校正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en-US" altLang="zh-TW" strike="sngStrike" dirty="0">
                <a:latin typeface="+mn-ea"/>
                <a:ea typeface="+mn-ea"/>
              </a:rPr>
              <a:t>2.</a:t>
            </a:r>
            <a:r>
              <a:rPr lang="zh-TW" altLang="en-US" strike="sngStrike" dirty="0">
                <a:latin typeface="+mn-ea"/>
                <a:ea typeface="+mn-ea"/>
              </a:rPr>
              <a:t>技藝教育課程成績證明影本</a:t>
            </a:r>
            <a:r>
              <a:rPr lang="en-US" altLang="zh-TW" strike="sngStrike" dirty="0">
                <a:latin typeface="+mn-ea"/>
                <a:ea typeface="+mn-ea"/>
              </a:rPr>
              <a:t>(</a:t>
            </a:r>
            <a:r>
              <a:rPr lang="zh-TW" altLang="en-US" strike="sngStrike" dirty="0">
                <a:latin typeface="+mn-ea"/>
                <a:ea typeface="+mn-ea"/>
              </a:rPr>
              <a:t>兩學期擇優</a:t>
            </a:r>
            <a:r>
              <a:rPr lang="en-US" altLang="zh-TW" strike="sngStrike" dirty="0">
                <a:latin typeface="+mn-ea"/>
                <a:ea typeface="+mn-ea"/>
              </a:rPr>
              <a:t>)</a:t>
            </a:r>
          </a:p>
          <a:p>
            <a:r>
              <a:rPr lang="en-US" altLang="zh-TW" strike="sngStrike" dirty="0">
                <a:latin typeface="+mn-ea"/>
                <a:ea typeface="+mn-ea"/>
              </a:rPr>
              <a:t>3.</a:t>
            </a:r>
            <a:r>
              <a:rPr lang="zh-TW" altLang="en-US" strike="sngStrike" dirty="0">
                <a:latin typeface="+mn-ea"/>
                <a:ea typeface="+mn-ea"/>
              </a:rPr>
              <a:t>學生個人獎懲明細表</a:t>
            </a:r>
            <a:r>
              <a:rPr lang="en-US" altLang="zh-TW" strike="sngStrike" dirty="0">
                <a:latin typeface="+mn-ea"/>
                <a:ea typeface="+mn-ea"/>
              </a:rPr>
              <a:t>(</a:t>
            </a:r>
            <a:r>
              <a:rPr lang="zh-TW" altLang="en-US" strike="sngStrike" dirty="0">
                <a:latin typeface="+mn-ea"/>
                <a:ea typeface="+mn-ea"/>
              </a:rPr>
              <a:t>洽</a:t>
            </a:r>
            <a:r>
              <a:rPr lang="zh-TW" altLang="en-US" strike="sngStrike" dirty="0">
                <a:highlight>
                  <a:srgbClr val="FFFF00"/>
                </a:highlight>
                <a:latin typeface="+mn-ea"/>
                <a:ea typeface="+mn-ea"/>
              </a:rPr>
              <a:t>學務處</a:t>
            </a:r>
            <a:r>
              <a:rPr lang="zh-TW" altLang="en-US" strike="sngStrike" dirty="0">
                <a:latin typeface="+mn-ea"/>
                <a:ea typeface="+mn-ea"/>
              </a:rPr>
              <a:t>，計算班級幹部、小老師、社團幹部使用。</a:t>
            </a:r>
            <a:r>
              <a:rPr lang="en-US" altLang="zh-TW" strike="sngStrike" dirty="0">
                <a:latin typeface="+mn-ea"/>
                <a:ea typeface="+mn-ea"/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2.3.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兩項註冊組已向輔導室及學務處索取資料輸入系統，同學不須再繳回。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en-US" altLang="zh-TW" sz="4400" dirty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TW" altLang="en-US" sz="4400" dirty="0">
                <a:solidFill>
                  <a:srgbClr val="0070C0"/>
                </a:solidFill>
                <a:highlight>
                  <a:srgbClr val="FFFF00"/>
                </a:highlight>
                <a:latin typeface="+mn-ea"/>
                <a:ea typeface="+mn-ea"/>
              </a:rPr>
              <a:t>請將簽名後的資料檢核表交回註冊組，註冊組將以此資料進行線上資料登錄。</a:t>
            </a:r>
            <a:endParaRPr lang="en-US" altLang="zh-TW" sz="4400" dirty="0">
              <a:solidFill>
                <a:srgbClr val="0070C0"/>
              </a:solidFill>
              <a:highlight>
                <a:srgbClr val="FFFF00"/>
              </a:highlight>
              <a:latin typeface="+mn-ea"/>
              <a:ea typeface="+mn-ea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484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10009-A5B5-4697-9439-4BF84212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27778A-EEC3-403D-894A-080CF0B9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3" y="204894"/>
            <a:ext cx="8504255" cy="56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BE2AD-4957-4636-98D8-DC35CAA0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2" y="457200"/>
            <a:ext cx="5181598" cy="944880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114</a:t>
            </a:r>
            <a:r>
              <a:rPr lang="zh-TW" altLang="en-US" sz="2400" dirty="0"/>
              <a:t>學年度五專優先免試入學</a:t>
            </a:r>
            <a:br>
              <a:rPr lang="en-US" altLang="zh-TW" sz="2400" dirty="0"/>
            </a:br>
            <a:r>
              <a:rPr lang="zh-TW" altLang="en-US" sz="2400" dirty="0"/>
              <a:t>超額比序項目積分對照表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AD5E53D-2ECC-47AC-AB39-3301E469F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7578" y="1579845"/>
            <a:ext cx="4484914" cy="4820955"/>
          </a:xfrm>
        </p:spPr>
        <p:txBody>
          <a:bodyPr>
            <a:normAutofit/>
          </a:bodyPr>
          <a:lstStyle/>
          <a:p>
            <a:r>
              <a:rPr lang="zh-TW" altLang="en-US" sz="1800" b="1" dirty="0"/>
              <a:t>多元競賽：</a:t>
            </a:r>
            <a:endParaRPr lang="en-US" altLang="zh-TW" sz="1800" b="1" dirty="0"/>
          </a:p>
          <a:p>
            <a:pPr lvl="1"/>
            <a:r>
              <a:rPr lang="zh-TW" altLang="en-US" sz="1800" b="1" dirty="0"/>
              <a:t>提供獎狀正本檢查，影本浮貼於「相關證明文件黏貼表」</a:t>
            </a:r>
            <a:endParaRPr lang="en-US" altLang="zh-TW" sz="1800" b="1" dirty="0"/>
          </a:p>
          <a:p>
            <a:r>
              <a:rPr lang="zh-TW" altLang="en-US" sz="1800" b="1" dirty="0"/>
              <a:t>技藝優良：</a:t>
            </a:r>
            <a:endParaRPr lang="en-US" altLang="zh-TW" sz="1800" b="1" dirty="0"/>
          </a:p>
          <a:p>
            <a:pPr lvl="1"/>
            <a:r>
              <a:rPr lang="zh-TW" altLang="en-US" sz="1800" b="1" dirty="0"/>
              <a:t>採計方式為技藝教育課程成績，正本查驗，影本與檢核表裝訂。（以單一學期之百分制擇優採計）</a:t>
            </a:r>
            <a:endParaRPr lang="en-US" altLang="zh-TW" sz="1800" b="1" dirty="0"/>
          </a:p>
          <a:p>
            <a:r>
              <a:rPr lang="zh-TW" altLang="en-US" sz="1800" b="1" dirty="0"/>
              <a:t>弱勢身分：</a:t>
            </a:r>
            <a:endParaRPr lang="en-US" altLang="zh-TW" sz="1800" b="1" dirty="0"/>
          </a:p>
          <a:p>
            <a:pPr lvl="1"/>
            <a:r>
              <a:rPr lang="zh-TW" altLang="en-US" sz="1800" b="1" dirty="0"/>
              <a:t>低收入戶、中低收入戶、失業戶子女、特殊境遇家庭子女。（檢附證明文件影本）</a:t>
            </a:r>
            <a:endParaRPr lang="en-US" altLang="zh-TW" sz="1800" b="1" dirty="0"/>
          </a:p>
          <a:p>
            <a:r>
              <a:rPr lang="zh-TW" altLang="en-US" sz="1800" b="1" dirty="0"/>
              <a:t>均衡學習：</a:t>
            </a:r>
            <a:endParaRPr lang="en-US" altLang="zh-TW" sz="1800" b="1" dirty="0"/>
          </a:p>
          <a:p>
            <a:pPr lvl="1"/>
            <a:r>
              <a:rPr lang="zh-TW" altLang="en-US" sz="1800" b="1" dirty="0"/>
              <a:t>學習領域「</a:t>
            </a:r>
            <a:r>
              <a:rPr lang="en-US" altLang="zh-TW" sz="1800" b="1" dirty="0"/>
              <a:t>5</a:t>
            </a:r>
            <a:r>
              <a:rPr lang="zh-TW" altLang="en-US" sz="1800" b="1" dirty="0"/>
              <a:t>學期平均成績」達</a:t>
            </a:r>
            <a:r>
              <a:rPr lang="en-US" altLang="zh-TW" sz="1800" b="1" dirty="0"/>
              <a:t>60</a:t>
            </a:r>
            <a:r>
              <a:rPr lang="zh-TW" altLang="en-US" sz="1800" b="1" dirty="0"/>
              <a:t>分以上得</a:t>
            </a:r>
            <a:r>
              <a:rPr lang="en-US" altLang="zh-TW" sz="1800" b="1" dirty="0"/>
              <a:t>7</a:t>
            </a:r>
            <a:r>
              <a:rPr lang="zh-TW" altLang="en-US" sz="1800" b="1" dirty="0"/>
              <a:t>分。（免附證明）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59CB77-A45C-465A-A248-0FDB90C7F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27" y="74246"/>
            <a:ext cx="4742929" cy="67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1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4F64312-6AD3-4C8D-8DFA-498E27B51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51045"/>
              </p:ext>
            </p:extLst>
          </p:nvPr>
        </p:nvGraphicFramePr>
        <p:xfrm>
          <a:off x="2137508" y="923330"/>
          <a:ext cx="9128368" cy="5754911"/>
        </p:xfrm>
        <a:graphic>
          <a:graphicData uri="http://schemas.openxmlformats.org/drawingml/2006/table">
            <a:tbl>
              <a:tblPr firstRow="1" bandRow="1"/>
              <a:tblGrid>
                <a:gridCol w="996046">
                  <a:extLst>
                    <a:ext uri="{9D8B030D-6E8A-4147-A177-3AD203B41FA5}">
                      <a16:colId xmlns:a16="http://schemas.microsoft.com/office/drawing/2014/main" val="3812185309"/>
                    </a:ext>
                  </a:extLst>
                </a:gridCol>
                <a:gridCol w="1010646">
                  <a:extLst>
                    <a:ext uri="{9D8B030D-6E8A-4147-A177-3AD203B41FA5}">
                      <a16:colId xmlns:a16="http://schemas.microsoft.com/office/drawing/2014/main" val="1719586456"/>
                    </a:ext>
                  </a:extLst>
                </a:gridCol>
                <a:gridCol w="602362">
                  <a:extLst>
                    <a:ext uri="{9D8B030D-6E8A-4147-A177-3AD203B41FA5}">
                      <a16:colId xmlns:a16="http://schemas.microsoft.com/office/drawing/2014/main" val="2172017260"/>
                    </a:ext>
                  </a:extLst>
                </a:gridCol>
                <a:gridCol w="415020">
                  <a:extLst>
                    <a:ext uri="{9D8B030D-6E8A-4147-A177-3AD203B41FA5}">
                      <a16:colId xmlns:a16="http://schemas.microsoft.com/office/drawing/2014/main" val="510329768"/>
                    </a:ext>
                  </a:extLst>
                </a:gridCol>
                <a:gridCol w="6104294">
                  <a:extLst>
                    <a:ext uri="{9D8B030D-6E8A-4147-A177-3AD203B41FA5}">
                      <a16:colId xmlns:a16="http://schemas.microsoft.com/office/drawing/2014/main" val="731116616"/>
                    </a:ext>
                  </a:extLst>
                </a:gridCol>
              </a:tblGrid>
              <a:tr h="31297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積分採計項目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積分上限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積分採計項目說明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18421"/>
                  </a:ext>
                </a:extLst>
              </a:tr>
              <a:tr h="66410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 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(1~30)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志願順序為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級別； 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b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11-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16-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b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26-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39251"/>
                  </a:ext>
                </a:extLst>
              </a:tr>
              <a:tr h="65000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多元學  </a:t>
                      </a:r>
                      <a:b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習表現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 賽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簡章“國際、全國”、區域及縣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競賽項目：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7-1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同學年度同項競賽擇優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次採計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en-US" altLang="zh-TW" sz="13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採計期限：</a:t>
                      </a:r>
                      <a:r>
                        <a:rPr lang="zh-TW" altLang="en-US" sz="1300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國中就學期間至</a:t>
                      </a:r>
                      <a:r>
                        <a:rPr lang="en-US" altLang="zh-TW" sz="1300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114.5.14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前為限。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34205"/>
                  </a:ext>
                </a:extLst>
              </a:tr>
              <a:tr h="8625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077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服務學習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擔任班級幹部、小老師或社團幹部任滿一學期得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，同一學期同時擔任班</a:t>
                      </a:r>
                      <a:b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en-US" altLang="zh-TW" sz="1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級幹部、小老師或社團幹部，仍以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參加校內服務學習課程及活動，或於校外參加志工服務或社區服務每</a:t>
                      </a:r>
                      <a:b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zh-TW" altLang="en-US" sz="1300" dirty="0">
                          <a:highlight>
                            <a:srgbClr val="FFCF9F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highlight>
                            <a:srgbClr val="FFCF9F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0.25 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highlight>
                            <a:srgbClr val="FFCF9F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   採計期限：</a:t>
                      </a:r>
                      <a:r>
                        <a:rPr lang="zh-TW" altLang="en-US" sz="1300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國中就學期間至</a:t>
                      </a:r>
                      <a:r>
                        <a:rPr lang="en-US" altLang="zh-TW" sz="1300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114.5.14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前為限。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43929"/>
                  </a:ext>
                </a:extLst>
              </a:tr>
              <a:tr h="86257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技藝優良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採計技藝教育課程</a:t>
                      </a:r>
                      <a:r>
                        <a:rPr lang="zh-TW" altLang="en-US" sz="13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r>
                        <a:rPr lang="en-US" altLang="zh-TW" sz="13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以單一學期之百分制成績擇優採計</a:t>
                      </a:r>
                      <a:r>
                        <a:rPr lang="en-US" altLang="zh-TW" sz="13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1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分以上未滿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分以上未滿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分以上未滿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b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其成績應於</a:t>
                      </a:r>
                      <a:r>
                        <a:rPr lang="zh-TW" altLang="en-US" sz="1300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國中就學期間且至</a:t>
                      </a:r>
                      <a:r>
                        <a:rPr lang="en-US" altLang="zh-TW" sz="1300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114.5.14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前為限。</a:t>
                      </a:r>
                      <a:endParaRPr lang="en-US" altLang="zh-TW" sz="1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（百分制成績小數點以後無條件捨去）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772113"/>
                  </a:ext>
                </a:extLst>
              </a:tr>
              <a:tr h="51563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弱勢身分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低收入戶：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；中低收入戶、支領失業給付、特殊境遇家庭：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3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符合一項即可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   </a:t>
                      </a:r>
                      <a:r>
                        <a:rPr lang="zh-TW" altLang="en-US" sz="13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報名時檢附在報名期間內有效之證明文件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70595"/>
                  </a:ext>
                </a:extLst>
              </a:tr>
              <a:tr h="51563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均衡學習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健康與體育、藝術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或藝術與人文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、綜合、科技：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五學期平均成績及格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（平均成績小數點</a:t>
                      </a: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以後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無條件捨去）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029719"/>
                  </a:ext>
                </a:extLst>
              </a:tr>
              <a:tr h="51563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國中教育會考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國文、數學、英語、自然、社會：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TW" sz="1300" baseline="30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TW" sz="1300" baseline="30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、 </a:t>
                      </a:r>
                      <a:r>
                        <a:rPr lang="en-US" altLang="zh-TW" sz="1300" noProof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en-US" altLang="zh-TW" sz="1300" baseline="30000" noProof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  <a:r>
                        <a:rPr lang="en-US" altLang="zh-TW" sz="1300" noProof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r>
                        <a:rPr lang="en-US" altLang="zh-TW" sz="1300" noProof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en-US" altLang="zh-TW" sz="1300" baseline="30000" noProof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en-US" altLang="zh-TW" sz="1300" noProof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 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                                  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6.4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、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39801"/>
                  </a:ext>
                </a:extLst>
              </a:tr>
              <a:tr h="51563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寫作測驗分六級分：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級分、 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級分、 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級分、 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級分、 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級分、  </a:t>
                      </a:r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             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、 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、 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0.6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、 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、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、</a:t>
                      </a:r>
                      <a:r>
                        <a:rPr lang="zh-TW" altLang="en-US" sz="13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r>
                        <a:rPr lang="zh-TW" altLang="en-US" sz="13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58490"/>
                  </a:ext>
                </a:extLst>
              </a:tr>
              <a:tr h="34015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總積分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會考科目違規每扣</a:t>
                      </a:r>
                      <a:r>
                        <a:rPr lang="en-US" altLang="zh-TW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點，則扣該科積分</a:t>
                      </a:r>
                      <a:r>
                        <a:rPr lang="en-US" altLang="zh-TW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0.15</a:t>
                      </a:r>
                      <a:r>
                        <a:rPr lang="zh-TW" altLang="en-US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分， 至該科積分零分為止。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18732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C8B3B870-7E4D-486F-9148-8A257E7E7908}"/>
              </a:ext>
            </a:extLst>
          </p:cNvPr>
          <p:cNvSpPr/>
          <p:nvPr/>
        </p:nvSpPr>
        <p:spPr>
          <a:xfrm>
            <a:off x="115043" y="83127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五專優先免試比序積分項目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3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2BD6068D-9886-49E2-89D5-DA6E48C8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0" y="232856"/>
            <a:ext cx="11283337" cy="60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AD935-FC1A-4ED1-AB48-627ECB63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97C93C-324F-404B-A9BB-B289B10E6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EB1E011-6E41-4249-8EBB-207913E4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8" y="355600"/>
            <a:ext cx="11618685" cy="62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2808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1789</TotalTime>
  <Words>1707</Words>
  <Application>Microsoft Office PowerPoint</Application>
  <PresentationFormat>寬螢幕</PresentationFormat>
  <Paragraphs>140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Arial</vt:lpstr>
      <vt:lpstr>Century Gothic</vt:lpstr>
      <vt:lpstr>Wingdings 3</vt:lpstr>
      <vt:lpstr>絲縷</vt:lpstr>
      <vt:lpstr>114學年度五專優先免試入學</vt:lpstr>
      <vt:lpstr>報名時程</vt:lpstr>
      <vt:lpstr>報名資料資料檢核表(5/13發)</vt:lpstr>
      <vt:lpstr>5/13(二)放學前須繳回的資料計有</vt:lpstr>
      <vt:lpstr>PowerPoint 簡報</vt:lpstr>
      <vt:lpstr>114學年度五專優先免試入學 超額比序項目積分對照表</vt:lpstr>
      <vt:lpstr>PowerPoint 簡報</vt:lpstr>
      <vt:lpstr>PowerPoint 簡報</vt:lpstr>
      <vt:lpstr>PowerPoint 簡報</vt:lpstr>
      <vt:lpstr>PowerPoint 簡報</vt:lpstr>
      <vt:lpstr>5/19(一)</vt:lpstr>
      <vt:lpstr>五專優先免試入學報名表（5/19發，5/20繳回）</vt:lpstr>
      <vt:lpstr>五專優先免試入學報名表 （5/19發，5/20繳回） </vt:lpstr>
      <vt:lpstr>積分證明單（5/19發，5/20繳回）</vt:lpstr>
      <vt:lpstr>如何勾選證明文件</vt:lpstr>
      <vt:lpstr>5/20(二)報名表繳回註冊組</vt:lpstr>
      <vt:lpstr>五專優免免試生查詢系統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王良展</dc:creator>
  <cp:lastModifiedBy>註冊組長</cp:lastModifiedBy>
  <cp:revision>92</cp:revision>
  <dcterms:created xsi:type="dcterms:W3CDTF">2023-04-20T06:39:17Z</dcterms:created>
  <dcterms:modified xsi:type="dcterms:W3CDTF">2025-05-13T02:36:53Z</dcterms:modified>
</cp:coreProperties>
</file>